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95" r:id="rId3"/>
    <p:sldId id="301" r:id="rId4"/>
    <p:sldId id="297" r:id="rId5"/>
    <p:sldId id="296" r:id="rId6"/>
    <p:sldId id="298" r:id="rId7"/>
    <p:sldId id="299" r:id="rId8"/>
    <p:sldId id="305" r:id="rId9"/>
    <p:sldId id="304" r:id="rId10"/>
    <p:sldId id="306" r:id="rId11"/>
    <p:sldId id="285"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8/19/2021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8/19/2021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forms.gle/U4Da9ykpniL3tpCdA"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78826" y="1"/>
            <a:ext cx="9222826" cy="6858000"/>
          </a:xfrm>
        </p:spPr>
      </p:pic>
      <p:sp>
        <p:nvSpPr>
          <p:cNvPr id="11" name="TextBox 10"/>
          <p:cNvSpPr txBox="1"/>
          <p:nvPr/>
        </p:nvSpPr>
        <p:spPr>
          <a:xfrm>
            <a:off x="685800" y="1143000"/>
            <a:ext cx="8077200" cy="1938992"/>
          </a:xfrm>
          <a:prstGeom prst="rect">
            <a:avLst/>
          </a:prstGeom>
          <a:solidFill>
            <a:schemeClr val="accent1">
              <a:lumMod val="75000"/>
            </a:schemeClr>
          </a:solid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Advertising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
        <p:nvSpPr>
          <p:cNvPr id="17409" name="Rectangle 1"/>
          <p:cNvSpPr>
            <a:spLocks noChangeArrowheads="1"/>
          </p:cNvSpPr>
          <p:nvPr/>
        </p:nvSpPr>
        <p:spPr bwMode="auto">
          <a:xfrm>
            <a:off x="0" y="3733800"/>
            <a:ext cx="8874545" cy="52322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i="0" u="none" strike="noStrike" cap="none" normalizeH="0" baseline="0" dirty="0" smtClean="0">
                <a:ln>
                  <a:noFill/>
                </a:ln>
                <a:solidFill>
                  <a:schemeClr val="tx1"/>
                </a:solidFill>
                <a:effectLst/>
                <a:latin typeface="Aharoni" pitchFamily="2" charset="-79"/>
                <a:ea typeface="Calibri" pitchFamily="34" charset="0"/>
                <a:cs typeface="Aharoni" pitchFamily="2" charset="-79"/>
              </a:rPr>
              <a:t>Chapter 3- Economic and Social aspect of adverting </a:t>
            </a:r>
            <a:endParaRPr kumimoji="0" lang="en-US" sz="2800" i="0" u="none" strike="noStrike" cap="none" normalizeH="0" baseline="0" dirty="0" smtClean="0">
              <a:ln>
                <a:noFill/>
              </a:ln>
              <a:solidFill>
                <a:schemeClr val="tx1"/>
              </a:solidFill>
              <a:effectLst/>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sp>
        <p:nvSpPr>
          <p:cNvPr id="9" name="TextBox 8"/>
          <p:cNvSpPr txBox="1"/>
          <p:nvPr/>
        </p:nvSpPr>
        <p:spPr>
          <a:xfrm>
            <a:off x="762000" y="1143000"/>
            <a:ext cx="7315200" cy="954107"/>
          </a:xfrm>
          <a:prstGeom prst="rect">
            <a:avLst/>
          </a:prstGeom>
          <a:solidFill>
            <a:srgbClr val="FFFF00"/>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b="1" dirty="0" smtClean="0">
                <a:solidFill>
                  <a:schemeClr val="tx1"/>
                </a:solidFill>
              </a:rPr>
              <a:t>Advertising has Indirect impact on Production Cost </a:t>
            </a:r>
            <a:endParaRPr lang="en-US" sz="2800" dirty="0">
              <a:solidFill>
                <a:schemeClr val="tx1"/>
              </a:solidFill>
            </a:endParaRPr>
          </a:p>
        </p:txBody>
      </p:sp>
      <p:sp>
        <p:nvSpPr>
          <p:cNvPr id="5" name="TextBox 4"/>
          <p:cNvSpPr txBox="1"/>
          <p:nvPr/>
        </p:nvSpPr>
        <p:spPr>
          <a:xfrm>
            <a:off x="762000" y="3581400"/>
            <a:ext cx="7315200" cy="954107"/>
          </a:xfrm>
          <a:prstGeom prst="rect">
            <a:avLst/>
          </a:prstGeom>
          <a:solidFill>
            <a:schemeClr val="accent3">
              <a:lumMod val="75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b="1" dirty="0" smtClean="0">
                <a:solidFill>
                  <a:schemeClr val="tx1"/>
                </a:solidFill>
              </a:rPr>
              <a:t>Advertising has direct impact on  Selling and Distribution  Cost </a:t>
            </a:r>
            <a:endParaRPr lang="en-US" sz="28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617538" y="0"/>
            <a:ext cx="9761538" cy="7319963"/>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4524315"/>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smtClean="0">
                <a:solidFill>
                  <a:schemeClr val="bg1"/>
                </a:solidFill>
                <a:hlinkClick r:id="rId3"/>
              </a:rPr>
              <a:t>https://forms.gle/U4Da9ykpniL3tpCdA</a:t>
            </a:r>
            <a:endParaRPr lang="en-US" sz="3600" smtClean="0">
              <a:solidFill>
                <a:schemeClr val="bg1"/>
              </a:solidFill>
            </a:endParaRPr>
          </a:p>
          <a:p>
            <a:pPr algn="ctr"/>
            <a:endParaRPr lang="en-US" sz="360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
            <a:ext cx="9144000" cy="6856884"/>
          </a:xfrm>
        </p:spPr>
      </p:pic>
      <p:sp>
        <p:nvSpPr>
          <p:cNvPr id="3" name="TextBox 2"/>
          <p:cNvSpPr txBox="1"/>
          <p:nvPr/>
        </p:nvSpPr>
        <p:spPr>
          <a:xfrm>
            <a:off x="228600" y="533400"/>
            <a:ext cx="83820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dirty="0" smtClean="0">
                <a:latin typeface="Aharoni" pitchFamily="2" charset="-79"/>
                <a:cs typeface="Aharoni" pitchFamily="2" charset="-79"/>
              </a:rPr>
              <a:t> Write Meaning, Definition and Features of Advertising </a:t>
            </a:r>
          </a:p>
          <a:p>
            <a:pPr algn="ctr"/>
            <a:endParaRPr lang="en-US" sz="2400" b="1" dirty="0">
              <a:latin typeface="Aharoni" pitchFamily="2" charset="-79"/>
              <a:cs typeface="Aharoni" pitchFamily="2" charset="-79"/>
            </a:endParaRPr>
          </a:p>
        </p:txBody>
      </p:sp>
      <p:sp>
        <p:nvSpPr>
          <p:cNvPr id="4" name="TextBox 3"/>
          <p:cNvSpPr txBox="1"/>
          <p:nvPr/>
        </p:nvSpPr>
        <p:spPr>
          <a:xfrm>
            <a:off x="228600" y="1447800"/>
            <a:ext cx="8458200" cy="4893647"/>
          </a:xfrm>
          <a:prstGeom prst="rect">
            <a:avLst/>
          </a:prstGeom>
          <a:solidFill>
            <a:schemeClr val="accent2"/>
          </a:solid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r>
              <a:rPr lang="en-US" sz="2400" dirty="0" smtClean="0">
                <a:latin typeface="Aharoni" pitchFamily="2" charset="-79"/>
                <a:cs typeface="Aharoni" pitchFamily="2" charset="-79"/>
              </a:rPr>
              <a:t>Meaning:- </a:t>
            </a:r>
            <a:r>
              <a:rPr lang="en-US" sz="2400" dirty="0" smtClean="0">
                <a:solidFill>
                  <a:schemeClr val="bg1"/>
                </a:solidFill>
              </a:rPr>
              <a:t>The word advertising comes from </a:t>
            </a:r>
            <a:r>
              <a:rPr lang="en-US" sz="2400" b="1" dirty="0" smtClean="0">
                <a:solidFill>
                  <a:srgbClr val="FFFF00"/>
                </a:solidFill>
              </a:rPr>
              <a:t>Latin word</a:t>
            </a:r>
            <a:r>
              <a:rPr lang="en-US" sz="2400" dirty="0" smtClean="0">
                <a:solidFill>
                  <a:srgbClr val="FFFF00"/>
                </a:solidFill>
              </a:rPr>
              <a:t> </a:t>
            </a:r>
            <a:r>
              <a:rPr lang="en-US" sz="2400" b="1" dirty="0" smtClean="0">
                <a:solidFill>
                  <a:srgbClr val="FFFF00"/>
                </a:solidFill>
              </a:rPr>
              <a:t>“</a:t>
            </a:r>
            <a:r>
              <a:rPr lang="en-US" sz="2400" b="1" dirty="0" err="1" smtClean="0">
                <a:solidFill>
                  <a:srgbClr val="FFFF00"/>
                </a:solidFill>
              </a:rPr>
              <a:t>Advertere</a:t>
            </a:r>
            <a:r>
              <a:rPr lang="en-US" sz="2400" b="1" dirty="0" smtClean="0">
                <a:solidFill>
                  <a:srgbClr val="FFFF00"/>
                </a:solidFill>
              </a:rPr>
              <a:t>”</a:t>
            </a:r>
            <a:r>
              <a:rPr lang="en-US" sz="2400" dirty="0" smtClean="0">
                <a:solidFill>
                  <a:srgbClr val="FFFF00"/>
                </a:solidFill>
              </a:rPr>
              <a:t> </a:t>
            </a:r>
            <a:r>
              <a:rPr lang="en-US" sz="2400" dirty="0" smtClean="0">
                <a:solidFill>
                  <a:schemeClr val="bg1"/>
                </a:solidFill>
              </a:rPr>
              <a:t>which means </a:t>
            </a:r>
            <a:r>
              <a:rPr lang="en-US" sz="2400" b="1" dirty="0" smtClean="0">
                <a:solidFill>
                  <a:srgbClr val="FFFF00"/>
                </a:solidFill>
              </a:rPr>
              <a:t>to turn the mind towards </a:t>
            </a:r>
            <a:r>
              <a:rPr lang="en-US" sz="2400" dirty="0" smtClean="0">
                <a:solidFill>
                  <a:schemeClr val="bg1"/>
                </a:solidFill>
              </a:rPr>
              <a:t>. </a:t>
            </a:r>
          </a:p>
          <a:p>
            <a:r>
              <a:rPr lang="en-US" sz="2400" dirty="0" smtClean="0">
                <a:solidFill>
                  <a:schemeClr val="bg1"/>
                </a:solidFill>
              </a:rPr>
              <a:t>The primary goal of advertising is to attract attention of audience and induce them to purchase advertising products and services.</a:t>
            </a:r>
          </a:p>
          <a:p>
            <a:pPr algn="ctr"/>
            <a:endParaRPr lang="en-US" sz="2400" dirty="0">
              <a:solidFill>
                <a:schemeClr val="bg1"/>
              </a:solidFill>
              <a:latin typeface="Aharoni" pitchFamily="2" charset="-79"/>
              <a:cs typeface="Aharoni" pitchFamily="2" charset="-79"/>
            </a:endParaRPr>
          </a:p>
          <a:p>
            <a:pPr algn="ctr"/>
            <a:endParaRPr lang="en-US" sz="2400" dirty="0" smtClean="0">
              <a:solidFill>
                <a:schemeClr val="bg1"/>
              </a:solidFill>
              <a:latin typeface="Aharoni" pitchFamily="2" charset="-79"/>
              <a:cs typeface="Aharoni" pitchFamily="2" charset="-79"/>
            </a:endParaRPr>
          </a:p>
          <a:p>
            <a:r>
              <a:rPr lang="en-US" sz="2400" dirty="0" smtClean="0">
                <a:latin typeface="Aharoni" pitchFamily="2" charset="-79"/>
                <a:cs typeface="Aharoni" pitchFamily="2" charset="-79"/>
              </a:rPr>
              <a:t>Definition:-</a:t>
            </a:r>
            <a:r>
              <a:rPr lang="en-US" sz="2400" dirty="0" smtClean="0">
                <a:solidFill>
                  <a:srgbClr val="FF0000"/>
                </a:solidFill>
                <a:latin typeface="Aharoni" pitchFamily="2" charset="-79"/>
                <a:cs typeface="Aharoni" pitchFamily="2" charset="-79"/>
              </a:rPr>
              <a:t> </a:t>
            </a:r>
            <a:r>
              <a:rPr lang="en-US" sz="2400" dirty="0" smtClean="0"/>
              <a:t>       </a:t>
            </a:r>
            <a:r>
              <a:rPr lang="en-US" sz="2400" b="1" dirty="0" smtClean="0">
                <a:solidFill>
                  <a:srgbClr val="FFFF00"/>
                </a:solidFill>
              </a:rPr>
              <a:t>Definition AMA defines</a:t>
            </a:r>
            <a:r>
              <a:rPr lang="en-US" sz="2400" dirty="0" smtClean="0">
                <a:solidFill>
                  <a:srgbClr val="FFFF00"/>
                </a:solidFill>
              </a:rPr>
              <a:t> </a:t>
            </a:r>
            <a:r>
              <a:rPr lang="en-US" sz="2400" dirty="0" smtClean="0"/>
              <a:t>(American Marketing </a:t>
            </a:r>
          </a:p>
          <a:p>
            <a:r>
              <a:rPr lang="en-US" sz="2400" dirty="0" smtClean="0"/>
              <a:t>                                                                             Association)</a:t>
            </a:r>
          </a:p>
          <a:p>
            <a:r>
              <a:rPr lang="en-US" sz="2400" dirty="0" smtClean="0"/>
              <a:t>                              “Any </a:t>
            </a:r>
            <a:r>
              <a:rPr lang="en-US" sz="2400" b="1" u="sng" dirty="0" smtClean="0">
                <a:solidFill>
                  <a:srgbClr val="FFFF00"/>
                </a:solidFill>
              </a:rPr>
              <a:t>paid form</a:t>
            </a:r>
            <a:r>
              <a:rPr lang="en-US" sz="2400" u="sng" dirty="0" smtClean="0">
                <a:solidFill>
                  <a:srgbClr val="FFFF00"/>
                </a:solidFill>
              </a:rPr>
              <a:t> </a:t>
            </a:r>
            <a:r>
              <a:rPr lang="en-US" sz="2400" dirty="0" smtClean="0"/>
              <a:t>of </a:t>
            </a:r>
            <a:r>
              <a:rPr lang="en-US" sz="2400" b="1" u="sng" dirty="0" smtClean="0">
                <a:solidFill>
                  <a:srgbClr val="FFFF00"/>
                </a:solidFill>
              </a:rPr>
              <a:t>Non personal presentation</a:t>
            </a:r>
            <a:r>
              <a:rPr lang="en-US" sz="2400" dirty="0" smtClean="0">
                <a:solidFill>
                  <a:srgbClr val="FFFF00"/>
                </a:solidFill>
              </a:rPr>
              <a:t>,       </a:t>
            </a:r>
          </a:p>
          <a:p>
            <a:r>
              <a:rPr lang="en-US" sz="2400" dirty="0" smtClean="0"/>
              <a:t>                                Promotion of </a:t>
            </a:r>
            <a:r>
              <a:rPr lang="en-US" sz="2400" b="1" u="sng" dirty="0" smtClean="0">
                <a:solidFill>
                  <a:srgbClr val="FFFF00"/>
                </a:solidFill>
              </a:rPr>
              <a:t>ideas, goods and service</a:t>
            </a:r>
            <a:r>
              <a:rPr lang="en-US" sz="2400" u="sng" dirty="0" smtClean="0">
                <a:solidFill>
                  <a:srgbClr val="FFFF00"/>
                </a:solidFill>
              </a:rPr>
              <a:t> </a:t>
            </a:r>
            <a:r>
              <a:rPr lang="en-US" sz="2400" dirty="0" smtClean="0"/>
              <a:t>by an </a:t>
            </a:r>
          </a:p>
          <a:p>
            <a:r>
              <a:rPr lang="en-US" sz="2400" b="1" dirty="0" smtClean="0"/>
              <a:t>                                </a:t>
            </a:r>
            <a:r>
              <a:rPr lang="en-US" sz="2400" b="1" u="sng" dirty="0" smtClean="0">
                <a:solidFill>
                  <a:srgbClr val="FFFF00"/>
                </a:solidFill>
              </a:rPr>
              <a:t>indentified sponsor.” </a:t>
            </a:r>
            <a:endParaRPr lang="en-US" sz="2400" u="sng" dirty="0" smtClean="0">
              <a:solidFill>
                <a:srgbClr val="FFFF00"/>
              </a:solidFill>
            </a:endParaRPr>
          </a:p>
          <a:p>
            <a:pPr algn="ct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304800" y="228600"/>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Q.3  Impact of advertising on Selling and Distribution cost with Illustration?  </a:t>
            </a:r>
            <a:endParaRPr lang="en-US" sz="2400" dirty="0"/>
          </a:p>
        </p:txBody>
      </p:sp>
      <p:sp>
        <p:nvSpPr>
          <p:cNvPr id="9" name="TextBox 8"/>
          <p:cNvSpPr txBox="1"/>
          <p:nvPr/>
        </p:nvSpPr>
        <p:spPr>
          <a:xfrm>
            <a:off x="1295400" y="1371600"/>
            <a:ext cx="7086600" cy="120032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smtClean="0">
                <a:latin typeface="Aharoni" pitchFamily="2" charset="-79"/>
                <a:cs typeface="Aharoni" pitchFamily="2" charset="-79"/>
              </a:rPr>
              <a:t>Normally the </a:t>
            </a:r>
            <a:r>
              <a:rPr lang="en-US" sz="2400" b="1" dirty="0" smtClean="0"/>
              <a:t>Selling and Distribution cost  consists of  Advertising,  Sales expenses, Other Distribution cost, </a:t>
            </a:r>
            <a:endParaRPr lang="en-US" sz="2400" dirty="0">
              <a:latin typeface="Aharoni" pitchFamily="2" charset="-79"/>
              <a:cs typeface="Aharoni" pitchFamily="2" charset="-79"/>
            </a:endParaRPr>
          </a:p>
        </p:txBody>
      </p:sp>
      <p:graphicFrame>
        <p:nvGraphicFramePr>
          <p:cNvPr id="10" name="Table 9"/>
          <p:cNvGraphicFramePr>
            <a:graphicFrameLocks noGrp="1"/>
          </p:cNvGraphicFramePr>
          <p:nvPr/>
        </p:nvGraphicFramePr>
        <p:xfrm>
          <a:off x="2971800" y="3733800"/>
          <a:ext cx="3962400" cy="1981200"/>
        </p:xfrm>
        <a:graphic>
          <a:graphicData uri="http://schemas.openxmlformats.org/drawingml/2006/table">
            <a:tbl>
              <a:tblPr>
                <a:tableStyleId>{3C2FFA5D-87B4-456A-9821-1D502468CF0F}</a:tableStyleId>
              </a:tblPr>
              <a:tblGrid>
                <a:gridCol w="3962400"/>
              </a:tblGrid>
              <a:tr h="625642">
                <a:tc>
                  <a:txBody>
                    <a:bodyPr/>
                    <a:lstStyle/>
                    <a:p>
                      <a:pPr marL="0" marR="0">
                        <a:lnSpc>
                          <a:spcPct val="150000"/>
                        </a:lnSpc>
                        <a:spcBef>
                          <a:spcPts val="0"/>
                        </a:spcBef>
                        <a:spcAft>
                          <a:spcPts val="0"/>
                        </a:spcAft>
                      </a:pPr>
                      <a:r>
                        <a:rPr lang="en-US" sz="1800" b="0" dirty="0">
                          <a:latin typeface="+mn-lt"/>
                          <a:ea typeface="Calibri"/>
                          <a:cs typeface="Times New Roman"/>
                        </a:rPr>
                        <a:t>Advertising Expenses</a:t>
                      </a:r>
                    </a:p>
                  </a:txBody>
                  <a:tcPr marL="68580" marR="68580" marT="0" marB="0"/>
                </a:tc>
              </a:tr>
              <a:tr h="729916">
                <a:tc>
                  <a:txBody>
                    <a:bodyPr/>
                    <a:lstStyle/>
                    <a:p>
                      <a:pPr marL="0" marR="0">
                        <a:lnSpc>
                          <a:spcPct val="150000"/>
                        </a:lnSpc>
                        <a:spcBef>
                          <a:spcPts val="0"/>
                        </a:spcBef>
                        <a:spcAft>
                          <a:spcPts val="0"/>
                        </a:spcAft>
                      </a:pPr>
                      <a:r>
                        <a:rPr lang="en-US" sz="1800" b="0" dirty="0">
                          <a:latin typeface="+mn-lt"/>
                          <a:ea typeface="Calibri"/>
                          <a:cs typeface="Times New Roman"/>
                        </a:rPr>
                        <a:t>SALES expenses  </a:t>
                      </a:r>
                    </a:p>
                  </a:txBody>
                  <a:tcPr marL="68580" marR="68580" marT="0" marB="0"/>
                </a:tc>
              </a:tr>
              <a:tr h="625642">
                <a:tc>
                  <a:txBody>
                    <a:bodyPr/>
                    <a:lstStyle/>
                    <a:p>
                      <a:pPr marL="0" marR="0">
                        <a:lnSpc>
                          <a:spcPct val="150000"/>
                        </a:lnSpc>
                        <a:spcBef>
                          <a:spcPts val="0"/>
                        </a:spcBef>
                        <a:spcAft>
                          <a:spcPts val="0"/>
                        </a:spcAft>
                      </a:pPr>
                      <a:r>
                        <a:rPr lang="en-US" sz="1800" b="0" dirty="0">
                          <a:latin typeface="+mn-lt"/>
                          <a:ea typeface="Calibri"/>
                          <a:cs typeface="Times New Roman"/>
                        </a:rPr>
                        <a:t>Other distribution expenses</a:t>
                      </a: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4"/>
          </a:xfrm>
        </p:spPr>
      </p:pic>
      <p:sp>
        <p:nvSpPr>
          <p:cNvPr id="3" name="TextBox 2"/>
          <p:cNvSpPr txBox="1"/>
          <p:nvPr/>
        </p:nvSpPr>
        <p:spPr>
          <a:xfrm>
            <a:off x="304800" y="228600"/>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Q.3  Impact of advertising on Selling and Distribution cost with Illustration?  </a:t>
            </a:r>
            <a:endParaRPr lang="en-US" sz="2400" dirty="0"/>
          </a:p>
        </p:txBody>
      </p:sp>
      <p:sp>
        <p:nvSpPr>
          <p:cNvPr id="9" name="TextBox 8"/>
          <p:cNvSpPr txBox="1"/>
          <p:nvPr/>
        </p:nvSpPr>
        <p:spPr>
          <a:xfrm>
            <a:off x="1295400" y="1371600"/>
            <a:ext cx="7086600" cy="830997"/>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smtClean="0">
                <a:latin typeface="Aharoni" pitchFamily="2" charset="-79"/>
                <a:cs typeface="Aharoni" pitchFamily="2" charset="-79"/>
              </a:rPr>
              <a:t>Trading Account / Manufacturing Account/ Production Account.</a:t>
            </a:r>
            <a:endParaRPr lang="en-US" sz="2400" dirty="0">
              <a:latin typeface="Aharoni" pitchFamily="2" charset="-79"/>
              <a:cs typeface="Aharoni" pitchFamily="2" charset="-79"/>
            </a:endParaRPr>
          </a:p>
        </p:txBody>
      </p:sp>
      <p:sp>
        <p:nvSpPr>
          <p:cNvPr id="7" name="TextBox 6"/>
          <p:cNvSpPr txBox="1"/>
          <p:nvPr/>
        </p:nvSpPr>
        <p:spPr>
          <a:xfrm>
            <a:off x="1143000" y="3276600"/>
            <a:ext cx="7086600" cy="461665"/>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r>
              <a:rPr lang="en-US" sz="2400" dirty="0" smtClean="0">
                <a:latin typeface="Aharoni" pitchFamily="2" charset="-79"/>
                <a:cs typeface="Aharoni" pitchFamily="2" charset="-79"/>
              </a:rPr>
              <a:t>Profit and Loss A/C:- Advertising Expenses </a:t>
            </a:r>
            <a:endParaRPr lang="en-US" sz="2400" dirty="0">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Q.3  Impact of advertising on Selling and Distribution cost with Illustration?  </a:t>
            </a:r>
            <a:endParaRPr lang="en-US" sz="2400" dirty="0"/>
          </a:p>
        </p:txBody>
      </p:sp>
      <p:sp>
        <p:nvSpPr>
          <p:cNvPr id="9" name="TextBox 8"/>
          <p:cNvSpPr txBox="1"/>
          <p:nvPr/>
        </p:nvSpPr>
        <p:spPr>
          <a:xfrm>
            <a:off x="1143000" y="1295400"/>
            <a:ext cx="6477000" cy="9233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dirty="0" smtClean="0"/>
              <a:t>Assumption :-</a:t>
            </a:r>
            <a:r>
              <a:rPr lang="en-US" i="1" dirty="0" smtClean="0"/>
              <a:t>The above table is based on the following </a:t>
            </a:r>
            <a:endParaRPr lang="en-US" dirty="0" smtClean="0"/>
          </a:p>
          <a:p>
            <a:r>
              <a:rPr lang="en-US" dirty="0" smtClean="0"/>
              <a:t/>
            </a:r>
            <a:br>
              <a:rPr lang="en-US" dirty="0" smtClean="0"/>
            </a:br>
            <a:r>
              <a:rPr lang="en-US" dirty="0" smtClean="0"/>
              <a:t> </a:t>
            </a:r>
            <a:endParaRPr lang="en-US" dirty="0"/>
          </a:p>
        </p:txBody>
      </p:sp>
      <p:sp>
        <p:nvSpPr>
          <p:cNvPr id="11" name="TextBox 10"/>
          <p:cNvSpPr txBox="1"/>
          <p:nvPr/>
        </p:nvSpPr>
        <p:spPr>
          <a:xfrm>
            <a:off x="685800" y="2819400"/>
            <a:ext cx="6629400" cy="646331"/>
          </a:xfrm>
          <a:prstGeom prst="rect">
            <a:avLst/>
          </a:prstGeom>
          <a:solidFill>
            <a:schemeClr val="accent2">
              <a:lumMod val="40000"/>
              <a:lumOff val="60000"/>
            </a:schemeClr>
          </a:solidFill>
        </p:spPr>
        <p:txBody>
          <a:bodyPr wrap="square" rtlCol="0">
            <a:spAutoFit/>
          </a:bodyPr>
          <a:lstStyle/>
          <a:p>
            <a:r>
              <a:rPr lang="en-US" dirty="0" smtClean="0"/>
              <a:t>1) By spending 1,000 on advertising, the firm is in a position to</a:t>
            </a:r>
          </a:p>
          <a:p>
            <a:r>
              <a:rPr lang="en-US" i="1" dirty="0" smtClean="0"/>
              <a:t>generate demand for additional 5.000 units</a:t>
            </a:r>
            <a:endParaRPr lang="en-US" dirty="0"/>
          </a:p>
        </p:txBody>
      </p:sp>
      <p:sp>
        <p:nvSpPr>
          <p:cNvPr id="12" name="TextBox 11"/>
          <p:cNvSpPr txBox="1"/>
          <p:nvPr/>
        </p:nvSpPr>
        <p:spPr>
          <a:xfrm>
            <a:off x="533400" y="4182070"/>
            <a:ext cx="7315200" cy="923330"/>
          </a:xfrm>
          <a:prstGeom prst="rect">
            <a:avLst/>
          </a:prstGeom>
          <a:solidFill>
            <a:schemeClr val="accent2">
              <a:lumMod val="60000"/>
              <a:lumOff val="40000"/>
            </a:schemeClr>
          </a:solidFill>
        </p:spPr>
        <p:txBody>
          <a:bodyPr wrap="square" rtlCol="0">
            <a:spAutoFit/>
          </a:bodyPr>
          <a:lstStyle/>
          <a:p>
            <a:r>
              <a:rPr lang="en-US" dirty="0" smtClean="0"/>
              <a:t>2 </a:t>
            </a:r>
            <a:r>
              <a:rPr lang="en-US" i="1" dirty="0" smtClean="0"/>
              <a:t>) To sell the additional 5,000 units, no extra salesman is required</a:t>
            </a:r>
            <a:endParaRPr lang="en-US" dirty="0" smtClean="0"/>
          </a:p>
          <a:p>
            <a:r>
              <a:rPr lang="en-US" dirty="0" smtClean="0"/>
              <a:t>However, additional incentives of 300 is provided to the sales force.</a:t>
            </a:r>
          </a:p>
          <a:p>
            <a:r>
              <a:rPr lang="en-US" dirty="0" smtClean="0"/>
              <a:t>In case the in part or lower price</a:t>
            </a:r>
          </a:p>
        </p:txBody>
      </p:sp>
      <p:sp>
        <p:nvSpPr>
          <p:cNvPr id="13" name="TextBox 12"/>
          <p:cNvSpPr txBox="1"/>
          <p:nvPr/>
        </p:nvSpPr>
        <p:spPr>
          <a:xfrm>
            <a:off x="609600" y="5602069"/>
            <a:ext cx="6629400" cy="646331"/>
          </a:xfrm>
          <a:prstGeom prst="rect">
            <a:avLst/>
          </a:prstGeom>
          <a:solidFill>
            <a:schemeClr val="accent5">
              <a:lumMod val="60000"/>
              <a:lumOff val="40000"/>
            </a:schemeClr>
          </a:solidFill>
        </p:spPr>
        <p:txBody>
          <a:bodyPr wrap="square" rtlCol="0">
            <a:spAutoFit/>
          </a:bodyPr>
          <a:lstStyle/>
          <a:p>
            <a:r>
              <a:rPr lang="en-US" b="1" dirty="0" smtClean="0"/>
              <a:t>(3) The other selling/distribution costs do not increase in the same</a:t>
            </a:r>
            <a:endParaRPr lang="en-US" dirty="0" smtClean="0"/>
          </a:p>
          <a:p>
            <a:r>
              <a:rPr lang="en-US" b="1" dirty="0" smtClean="0"/>
              <a:t>proportion as the number of units distributed</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83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 3  Impact of advertising on Selling and Distribution cost with Illustration? </a:t>
            </a:r>
            <a:endParaRPr lang="en-US" sz="2400" dirty="0" smtClean="0"/>
          </a:p>
        </p:txBody>
      </p:sp>
      <p:graphicFrame>
        <p:nvGraphicFramePr>
          <p:cNvPr id="6" name="Table 5"/>
          <p:cNvGraphicFramePr>
            <a:graphicFrameLocks noGrp="1"/>
          </p:cNvGraphicFramePr>
          <p:nvPr/>
        </p:nvGraphicFramePr>
        <p:xfrm>
          <a:off x="914400" y="1208913"/>
          <a:ext cx="6934200" cy="4436092"/>
        </p:xfrm>
        <a:graphic>
          <a:graphicData uri="http://schemas.openxmlformats.org/drawingml/2006/table">
            <a:tbl>
              <a:tblPr>
                <a:tableStyleId>{3C2FFA5D-87B4-456A-9821-1D502468CF0F}</a:tableStyleId>
              </a:tblPr>
              <a:tblGrid>
                <a:gridCol w="2311400"/>
                <a:gridCol w="2311400"/>
                <a:gridCol w="2311400"/>
              </a:tblGrid>
              <a:tr h="526406">
                <a:tc>
                  <a:txBody>
                    <a:bodyPr/>
                    <a:lstStyle/>
                    <a:p>
                      <a:pPr marL="0" marR="0">
                        <a:lnSpc>
                          <a:spcPct val="150000"/>
                        </a:lnSpc>
                        <a:spcBef>
                          <a:spcPts val="0"/>
                        </a:spcBef>
                        <a:spcAft>
                          <a:spcPts val="0"/>
                        </a:spcAft>
                      </a:pPr>
                      <a:r>
                        <a:rPr lang="en-US" sz="2000" b="1" dirty="0">
                          <a:solidFill>
                            <a:schemeClr val="tx1"/>
                          </a:solidFill>
                          <a:latin typeface="Adobe Garamond Pro Bold" pitchFamily="18" charset="0"/>
                        </a:rPr>
                        <a:t>Particular </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a:lnSpc>
                          <a:spcPct val="150000"/>
                        </a:lnSpc>
                        <a:spcBef>
                          <a:spcPts val="0"/>
                        </a:spcBef>
                        <a:spcAft>
                          <a:spcPts val="0"/>
                        </a:spcAft>
                      </a:pPr>
                      <a:r>
                        <a:rPr lang="en-US" sz="2000" b="1" dirty="0">
                          <a:solidFill>
                            <a:schemeClr val="tx1"/>
                          </a:solidFill>
                          <a:latin typeface="Adobe Garamond Pro Bold" pitchFamily="18" charset="0"/>
                        </a:rPr>
                        <a:t>Before Advertising </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a:lnSpc>
                          <a:spcPct val="150000"/>
                        </a:lnSpc>
                        <a:spcBef>
                          <a:spcPts val="0"/>
                        </a:spcBef>
                        <a:spcAft>
                          <a:spcPts val="0"/>
                        </a:spcAft>
                      </a:pPr>
                      <a:r>
                        <a:rPr lang="en-US" sz="2000" b="1" dirty="0">
                          <a:solidFill>
                            <a:schemeClr val="tx1"/>
                          </a:solidFill>
                          <a:latin typeface="Adobe Garamond Pro Bold" pitchFamily="18" charset="0"/>
                        </a:rPr>
                        <a:t>After Advertising </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348688">
                <a:tc rowSpan="2">
                  <a:txBody>
                    <a:bodyPr/>
                    <a:lstStyle/>
                    <a:p>
                      <a:pPr marL="0" marR="0">
                        <a:lnSpc>
                          <a:spcPct val="150000"/>
                        </a:lnSpc>
                        <a:spcBef>
                          <a:spcPts val="0"/>
                        </a:spcBef>
                        <a:spcAft>
                          <a:spcPts val="0"/>
                        </a:spcAft>
                      </a:pPr>
                      <a:r>
                        <a:rPr lang="en-US" sz="2000" b="1" dirty="0">
                          <a:solidFill>
                            <a:schemeClr val="tx1"/>
                          </a:solidFill>
                          <a:latin typeface="Adobe Garamond Pro Bold" pitchFamily="18" charset="0"/>
                        </a:rPr>
                        <a:t>Units produced </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000" b="1" dirty="0">
                          <a:solidFill>
                            <a:schemeClr val="tx1"/>
                          </a:solidFill>
                          <a:latin typeface="Adobe Garamond Pro Bold" pitchFamily="18" charset="0"/>
                        </a:rPr>
                        <a:t>5000</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b="1" dirty="0">
                          <a:solidFill>
                            <a:schemeClr val="tx1"/>
                          </a:solidFill>
                          <a:latin typeface="Adobe Garamond Pro Bold" pitchFamily="18" charset="0"/>
                        </a:rPr>
                        <a:t>10000</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vMerge="1">
                  <a:txBody>
                    <a:bodyPr/>
                    <a:lstStyle/>
                    <a:p>
                      <a:endParaRPr lang="en-US"/>
                    </a:p>
                  </a:txBody>
                  <a:tcPr/>
                </a:tc>
                <a:tc>
                  <a:txBody>
                    <a:bodyPr/>
                    <a:lstStyle/>
                    <a:p>
                      <a:pPr marL="0" marR="0" algn="ctr">
                        <a:lnSpc>
                          <a:spcPct val="150000"/>
                        </a:lnSpc>
                        <a:spcBef>
                          <a:spcPts val="0"/>
                        </a:spcBef>
                        <a:spcAft>
                          <a:spcPts val="0"/>
                        </a:spcAft>
                      </a:pPr>
                      <a:r>
                        <a:rPr lang="en-US" sz="2000" b="1" dirty="0" smtClean="0">
                          <a:solidFill>
                            <a:schemeClr val="tx1"/>
                          </a:solidFill>
                          <a:latin typeface="Adobe Garamond Pro Bold" pitchFamily="18" charset="0"/>
                          <a:ea typeface="Calibri"/>
                          <a:cs typeface="Times New Roman"/>
                        </a:rPr>
                        <a:t>Rupees</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000" b="1" dirty="0" smtClean="0">
                          <a:solidFill>
                            <a:schemeClr val="tx1"/>
                          </a:solidFill>
                          <a:latin typeface="Adobe Garamond Pro Bold" pitchFamily="18" charset="0"/>
                          <a:ea typeface="Calibri"/>
                          <a:cs typeface="Times New Roman"/>
                        </a:rPr>
                        <a:t>Rupees</a:t>
                      </a:r>
                      <a:endParaRPr lang="en-US" sz="2000" b="1" dirty="0">
                        <a:solidFill>
                          <a:schemeClr val="tx1"/>
                        </a:solidFill>
                        <a:latin typeface="Adobe Garamond Pro Bold" pitchFamily="18" charset="0"/>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526406">
                <a:tc>
                  <a:txBody>
                    <a:bodyPr/>
                    <a:lstStyle/>
                    <a:p>
                      <a:pPr marL="0" marR="0">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Advertising Expenses</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b="1">
                          <a:solidFill>
                            <a:schemeClr val="tx1"/>
                          </a:solidFill>
                          <a:latin typeface="Adobe Garamond Pro Bold" pitchFamily="18" charset="0"/>
                          <a:ea typeface="Calibri"/>
                          <a:cs typeface="Times New Roman"/>
                        </a:rPr>
                        <a:t>Nil</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1000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r>
              <a:tr h="348688">
                <a:tc>
                  <a:txBody>
                    <a:bodyPr/>
                    <a:lstStyle/>
                    <a:p>
                      <a:pPr marL="0" marR="0">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SALES expenses  </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b="1">
                          <a:solidFill>
                            <a:schemeClr val="tx1"/>
                          </a:solidFill>
                          <a:latin typeface="Adobe Garamond Pro Bold" pitchFamily="18" charset="0"/>
                          <a:ea typeface="Calibri"/>
                          <a:cs typeface="Times New Roman"/>
                        </a:rPr>
                        <a:t>2000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2300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a:txBody>
                    <a:bodyPr/>
                    <a:lstStyle/>
                    <a:p>
                      <a:pPr marL="0" marR="0">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Other distribution expenses</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500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700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r h="348688">
                <a:tc>
                  <a:txBody>
                    <a:bodyPr/>
                    <a:lstStyle/>
                    <a:p>
                      <a:pPr marL="0" marR="0">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Total cost of distribution</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2500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4000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348688">
                <a:tc>
                  <a:txBody>
                    <a:bodyPr/>
                    <a:lstStyle/>
                    <a:p>
                      <a:pPr marL="0" marR="0">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Per unit cost </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0.50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1800" b="1" dirty="0">
                          <a:solidFill>
                            <a:schemeClr val="tx1"/>
                          </a:solidFill>
                          <a:latin typeface="Adobe Garamond Pro Bold" pitchFamily="18" charset="0"/>
                          <a:ea typeface="Calibri"/>
                          <a:cs typeface="Times New Roman"/>
                        </a:rPr>
                        <a:t>0.40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r>
            </a:tbl>
          </a:graphicData>
        </a:graphic>
      </p:graphicFrame>
      <p:sp>
        <p:nvSpPr>
          <p:cNvPr id="7" name="Rectangle 1"/>
          <p:cNvSpPr>
            <a:spLocks noChangeArrowheads="1"/>
          </p:cNvSpPr>
          <p:nvPr/>
        </p:nvSpPr>
        <p:spPr bwMode="auto">
          <a:xfrm>
            <a:off x="0" y="6172201"/>
            <a:ext cx="9144000" cy="584775"/>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1600" b="1" dirty="0" smtClean="0"/>
              <a:t>Advertising has Direct impact on Selling and Distribution cost which is reduced the price from rupees 0.50 to 0.40 paisa.</a:t>
            </a:r>
            <a:endParaRPr 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graphicFrame>
        <p:nvGraphicFramePr>
          <p:cNvPr id="9" name="Table 8"/>
          <p:cNvGraphicFramePr>
            <a:graphicFrameLocks noGrp="1"/>
          </p:cNvGraphicFramePr>
          <p:nvPr/>
        </p:nvGraphicFramePr>
        <p:xfrm>
          <a:off x="533400" y="1371600"/>
          <a:ext cx="8077200" cy="4910355"/>
        </p:xfrm>
        <a:graphic>
          <a:graphicData uri="http://schemas.openxmlformats.org/drawingml/2006/table">
            <a:tbl>
              <a:tblPr>
                <a:tableStyleId>{3C2FFA5D-87B4-456A-9821-1D502468CF0F}</a:tableStyleId>
              </a:tblPr>
              <a:tblGrid>
                <a:gridCol w="2019300"/>
                <a:gridCol w="2019300"/>
                <a:gridCol w="2019300"/>
                <a:gridCol w="2019300"/>
              </a:tblGrid>
              <a:tr h="600487">
                <a:tc>
                  <a:txBody>
                    <a:bodyPr/>
                    <a:lstStyle/>
                    <a:p>
                      <a:pPr marL="0" marR="0">
                        <a:lnSpc>
                          <a:spcPct val="150000"/>
                        </a:lnSpc>
                        <a:spcBef>
                          <a:spcPts val="0"/>
                        </a:spcBef>
                        <a:spcAft>
                          <a:spcPts val="0"/>
                        </a:spcAft>
                      </a:pP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1800" b="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50000"/>
                        </a:lnSpc>
                        <a:spcBef>
                          <a:spcPts val="0"/>
                        </a:spcBef>
                        <a:spcAft>
                          <a:spcPts val="0"/>
                        </a:spcAft>
                      </a:pPr>
                      <a:r>
                        <a:rPr lang="en-US" sz="1800" b="0" dirty="0" smtClean="0">
                          <a:latin typeface="+mn-lt"/>
                          <a:ea typeface="Calibri"/>
                          <a:cs typeface="Times New Roman"/>
                        </a:rPr>
                        <a:t>Saving</a:t>
                      </a: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938775">
                <a:tc>
                  <a:txBody>
                    <a:bodyPr/>
                    <a:lstStyle/>
                    <a:p>
                      <a:pPr marL="0" marR="0">
                        <a:lnSpc>
                          <a:spcPct val="150000"/>
                        </a:lnSpc>
                        <a:spcBef>
                          <a:spcPts val="0"/>
                        </a:spcBef>
                        <a:spcAft>
                          <a:spcPts val="0"/>
                        </a:spcAft>
                      </a:pPr>
                      <a:r>
                        <a:rPr lang="en-US" sz="2400" b="0" dirty="0">
                          <a:latin typeface="+mn-lt"/>
                          <a:ea typeface="Calibri"/>
                          <a:cs typeface="Times New Roman"/>
                        </a:rPr>
                        <a:t>Advertising Expenses</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b="0" dirty="0">
                          <a:latin typeface="+mn-lt"/>
                          <a:ea typeface="Calibri"/>
                          <a:cs typeface="Times New Roman"/>
                        </a:rPr>
                        <a:t>Nil</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400" b="0" dirty="0">
                          <a:latin typeface="+mn-lt"/>
                          <a:ea typeface="Calibri"/>
                          <a:cs typeface="Times New Roman"/>
                        </a:rPr>
                        <a:t>1000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50000"/>
                        </a:lnSpc>
                        <a:spcBef>
                          <a:spcPts val="0"/>
                        </a:spcBef>
                        <a:spcAft>
                          <a:spcPts val="0"/>
                        </a:spcAft>
                      </a:pPr>
                      <a:r>
                        <a:rPr lang="en-US" sz="2400" b="0" dirty="0" smtClean="0">
                          <a:latin typeface="+mn-lt"/>
                          <a:ea typeface="Calibri"/>
                          <a:cs typeface="Times New Roman"/>
                        </a:rPr>
                        <a:t>-1000</a:t>
                      </a:r>
                      <a:endParaRPr lang="en-US" sz="24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469388">
                <a:tc>
                  <a:txBody>
                    <a:bodyPr/>
                    <a:lstStyle/>
                    <a:p>
                      <a:pPr marL="0" marR="0">
                        <a:lnSpc>
                          <a:spcPct val="150000"/>
                        </a:lnSpc>
                        <a:spcBef>
                          <a:spcPts val="0"/>
                        </a:spcBef>
                        <a:spcAft>
                          <a:spcPts val="0"/>
                        </a:spcAft>
                      </a:pPr>
                      <a:r>
                        <a:rPr lang="en-US" sz="2400" b="0" dirty="0">
                          <a:latin typeface="+mn-lt"/>
                          <a:ea typeface="Calibri"/>
                          <a:cs typeface="Times New Roman"/>
                        </a:rPr>
                        <a:t>SALES expenses  </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b="0" dirty="0">
                          <a:latin typeface="+mn-lt"/>
                          <a:ea typeface="Calibri"/>
                          <a:cs typeface="Times New Roman"/>
                        </a:rPr>
                        <a:t>2000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400" b="0" dirty="0">
                          <a:latin typeface="+mn-lt"/>
                          <a:ea typeface="Calibri"/>
                          <a:cs typeface="Times New Roman"/>
                        </a:rPr>
                        <a:t>2300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r>
                        <a:rPr lang="en-US" sz="2400" b="0" dirty="0" smtClean="0">
                          <a:latin typeface="+mn-lt"/>
                          <a:ea typeface="Calibri"/>
                          <a:cs typeface="Times New Roman"/>
                        </a:rPr>
                        <a:t>1700</a:t>
                      </a:r>
                      <a:endParaRPr lang="en-US" sz="24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1408163">
                <a:tc>
                  <a:txBody>
                    <a:bodyPr/>
                    <a:lstStyle/>
                    <a:p>
                      <a:pPr marL="0" marR="0">
                        <a:lnSpc>
                          <a:spcPct val="150000"/>
                        </a:lnSpc>
                        <a:spcBef>
                          <a:spcPts val="0"/>
                        </a:spcBef>
                        <a:spcAft>
                          <a:spcPts val="0"/>
                        </a:spcAft>
                      </a:pPr>
                      <a:r>
                        <a:rPr lang="en-US" sz="2400" b="0" dirty="0">
                          <a:latin typeface="+mn-lt"/>
                          <a:ea typeface="Calibri"/>
                          <a:cs typeface="Times New Roman"/>
                        </a:rPr>
                        <a:t>Other distribution expenses</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2400" b="0" dirty="0">
                          <a:latin typeface="+mn-lt"/>
                          <a:ea typeface="Calibri"/>
                          <a:cs typeface="Times New Roman"/>
                        </a:rPr>
                        <a:t>500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r>
                        <a:rPr lang="en-US" sz="2400" b="0" dirty="0">
                          <a:latin typeface="+mn-lt"/>
                          <a:ea typeface="Calibri"/>
                          <a:cs typeface="Times New Roman"/>
                        </a:rPr>
                        <a:t>700</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r>
                        <a:rPr lang="en-US" sz="2400" b="0" dirty="0" smtClean="0">
                          <a:latin typeface="+mn-lt"/>
                          <a:ea typeface="Calibri"/>
                          <a:cs typeface="Times New Roman"/>
                        </a:rPr>
                        <a:t>300</a:t>
                      </a:r>
                      <a:endParaRPr lang="en-US" sz="24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469388">
                <a:tc>
                  <a:txBody>
                    <a:bodyPr/>
                    <a:lstStyle/>
                    <a:p>
                      <a:pPr marL="0" marR="0">
                        <a:lnSpc>
                          <a:spcPct val="150000"/>
                        </a:lnSpc>
                        <a:spcBef>
                          <a:spcPts val="0"/>
                        </a:spcBef>
                        <a:spcAft>
                          <a:spcPts val="0"/>
                        </a:spcAft>
                      </a:pP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algn="ctr">
                        <a:lnSpc>
                          <a:spcPct val="150000"/>
                        </a:lnSpc>
                        <a:spcBef>
                          <a:spcPts val="0"/>
                        </a:spcBef>
                        <a:spcAft>
                          <a:spcPts val="0"/>
                        </a:spcAft>
                      </a:pP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solidFill>
                  </a:tcPr>
                </a:tc>
                <a:tc>
                  <a:txBody>
                    <a:bodyPr/>
                    <a:lstStyle/>
                    <a:p>
                      <a:pPr marL="0" marR="0" algn="ctr">
                        <a:lnSpc>
                          <a:spcPct val="150000"/>
                        </a:lnSpc>
                        <a:spcBef>
                          <a:spcPts val="0"/>
                        </a:spcBef>
                        <a:spcAft>
                          <a:spcPts val="0"/>
                        </a:spcAft>
                      </a:pP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F0"/>
                    </a:solidFill>
                  </a:tcPr>
                </a:tc>
                <a:tc>
                  <a:txBody>
                    <a:bodyPr/>
                    <a:lstStyle/>
                    <a:p>
                      <a:pPr marL="0" marR="0" algn="ctr">
                        <a:lnSpc>
                          <a:spcPct val="150000"/>
                        </a:lnSpc>
                        <a:spcBef>
                          <a:spcPts val="0"/>
                        </a:spcBef>
                        <a:spcAft>
                          <a:spcPts val="0"/>
                        </a:spcAft>
                      </a:pPr>
                      <a:endParaRPr lang="en-US" sz="1800" b="0" dirty="0">
                        <a:latin typeface="+mn-lt"/>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sp>
        <p:nvSpPr>
          <p:cNvPr id="6" name="TextBox 5"/>
          <p:cNvSpPr txBox="1"/>
          <p:nvPr/>
        </p:nvSpPr>
        <p:spPr>
          <a:xfrm>
            <a:off x="838200" y="838200"/>
            <a:ext cx="7543800" cy="26776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2800" b="1" dirty="0" smtClean="0"/>
              <a:t>The benefit of large scale distribution is calculated as follows:</a:t>
            </a:r>
            <a:endParaRPr lang="en-US" sz="2800" dirty="0" smtClean="0"/>
          </a:p>
          <a:p>
            <a:r>
              <a:rPr lang="en-US" sz="2800" dirty="0" smtClean="0"/>
              <a:t>Salesmen salaries would have been 4.000. if the salaries increased in the same proportion of units distributed. Thus, there is a saving of 1.700 (4,000 - 2300)</a:t>
            </a:r>
          </a:p>
        </p:txBody>
      </p:sp>
      <p:sp>
        <p:nvSpPr>
          <p:cNvPr id="10" name="TextBox 9"/>
          <p:cNvSpPr txBox="1"/>
          <p:nvPr/>
        </p:nvSpPr>
        <p:spPr>
          <a:xfrm>
            <a:off x="1066800" y="3810000"/>
            <a:ext cx="7239000" cy="181588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800" dirty="0" smtClean="0"/>
              <a:t>Other Distribution Expenses would have been 1000 if the expenses increased in the same proportion of units distributed So there is a saving of 300  (1.000 - 700 )</a:t>
            </a:r>
          </a:p>
        </p:txBody>
      </p:sp>
      <p:sp>
        <p:nvSpPr>
          <p:cNvPr id="7" name="TextBox 6"/>
          <p:cNvSpPr txBox="1"/>
          <p:nvPr/>
        </p:nvSpPr>
        <p:spPr>
          <a:xfrm>
            <a:off x="2438400" y="6019800"/>
            <a:ext cx="6324600" cy="523220"/>
          </a:xfrm>
          <a:prstGeom prst="rect">
            <a:avLst/>
          </a:prstGeom>
          <a:solidFill>
            <a:schemeClr val="accent2"/>
          </a:solidFill>
        </p:spPr>
        <p:txBody>
          <a:bodyPr wrap="square" rtlCol="0">
            <a:spAutoFit/>
          </a:bodyPr>
          <a:lstStyle/>
          <a:p>
            <a:r>
              <a:rPr lang="en-US" sz="2800" dirty="0" smtClean="0">
                <a:solidFill>
                  <a:schemeClr val="bg1"/>
                </a:solidFill>
                <a:latin typeface="Adobe Garamond Pro Bold" pitchFamily="18" charset="0"/>
              </a:rPr>
              <a:t>The total benefit is 2000 = R 1.700 + 300)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1116"/>
            <a:ext cx="9144000" cy="6856884"/>
          </a:xfrm>
        </p:spPr>
      </p:pic>
      <p:sp>
        <p:nvSpPr>
          <p:cNvPr id="3" name="TextBox 2"/>
          <p:cNvSpPr txBox="1"/>
          <p:nvPr/>
        </p:nvSpPr>
        <p:spPr>
          <a:xfrm>
            <a:off x="304800" y="228600"/>
            <a:ext cx="84582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Conclusion </a:t>
            </a:r>
            <a:endParaRPr lang="en-US" sz="2400" dirty="0" smtClean="0"/>
          </a:p>
        </p:txBody>
      </p:sp>
      <p:sp>
        <p:nvSpPr>
          <p:cNvPr id="9" name="TextBox 8"/>
          <p:cNvSpPr txBox="1"/>
          <p:nvPr/>
        </p:nvSpPr>
        <p:spPr>
          <a:xfrm>
            <a:off x="762000" y="1143000"/>
            <a:ext cx="7315200" cy="224676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r>
              <a:rPr lang="en-US" sz="2800" b="1" dirty="0" smtClean="0"/>
              <a:t>Thus from the above table it is clear that the distribution cost per unit is reduced from 0.50 to 0.40. This is possible due to the benefit of large sale distribution</a:t>
            </a:r>
            <a:r>
              <a:rPr lang="en-US" sz="2800" dirty="0" smtClean="0">
                <a:solidFill>
                  <a:schemeClr val="bg1"/>
                </a:solidFill>
              </a:rPr>
              <a:t/>
            </a:r>
            <a:br>
              <a:rPr lang="en-US" sz="2800" dirty="0" smtClean="0">
                <a:solidFill>
                  <a:schemeClr val="bg1"/>
                </a:solidFill>
              </a:rPr>
            </a:br>
            <a:endParaRPr lang="en-US" sz="2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510</Words>
  <Application>Microsoft Office PowerPoint</Application>
  <PresentationFormat>On-screen Show (4:3)</PresentationFormat>
  <Paragraphs>93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77</cp:revision>
  <dcterms:created xsi:type="dcterms:W3CDTF">2020-06-02T07:05:21Z</dcterms:created>
  <dcterms:modified xsi:type="dcterms:W3CDTF">2021-08-19T18:22:12Z</dcterms:modified>
</cp:coreProperties>
</file>